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4" r:id="rId1"/>
  </p:sldMasterIdLst>
  <p:notesMasterIdLst>
    <p:notesMasterId r:id="rId26"/>
  </p:notesMasterIdLst>
  <p:handoutMasterIdLst>
    <p:handoutMasterId r:id="rId27"/>
  </p:handoutMasterIdLst>
  <p:sldIdLst>
    <p:sldId id="340" r:id="rId2"/>
    <p:sldId id="335" r:id="rId3"/>
    <p:sldId id="395" r:id="rId4"/>
    <p:sldId id="398" r:id="rId5"/>
    <p:sldId id="402" r:id="rId6"/>
    <p:sldId id="266" r:id="rId7"/>
    <p:sldId id="267" r:id="rId8"/>
    <p:sldId id="325" r:id="rId9"/>
    <p:sldId id="281" r:id="rId10"/>
    <p:sldId id="284" r:id="rId11"/>
    <p:sldId id="283" r:id="rId12"/>
    <p:sldId id="425" r:id="rId13"/>
    <p:sldId id="427" r:id="rId14"/>
    <p:sldId id="270" r:id="rId15"/>
    <p:sldId id="434" r:id="rId16"/>
    <p:sldId id="433" r:id="rId17"/>
    <p:sldId id="292" r:id="rId18"/>
    <p:sldId id="404" r:id="rId19"/>
    <p:sldId id="326" r:id="rId20"/>
    <p:sldId id="403" r:id="rId21"/>
    <p:sldId id="430" r:id="rId22"/>
    <p:sldId id="431" r:id="rId23"/>
    <p:sldId id="432" r:id="rId24"/>
    <p:sldId id="293" r:id="rId25"/>
  </p:sldIdLst>
  <p:sldSz cx="10691813" cy="7559675"/>
  <p:notesSz cx="9866313" cy="67357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3" userDrawn="1">
          <p15:clr>
            <a:srgbClr val="A4A3A4"/>
          </p15:clr>
        </p15:guide>
        <p15:guide id="2" pos="34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淡色スタイル 3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74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572" y="84"/>
      </p:cViewPr>
      <p:guideLst>
        <p:guide orient="horz" pos="2313"/>
        <p:guide pos="34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6255" cy="338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587733" y="0"/>
            <a:ext cx="4276254" cy="338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BAA0E-3CE6-47B6-B5AF-656BC85986B5}" type="datetimeFigureOut">
              <a:rPr kumimoji="1" lang="ja-JP" altLang="en-US" smtClean="0"/>
              <a:t>2024/1/10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397620"/>
            <a:ext cx="4276255" cy="338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587733" y="6397620"/>
            <a:ext cx="4276254" cy="338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3D680-5268-4DE7-AF2A-5BF87D9594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6660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275095" cy="337810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8919" y="1"/>
            <a:ext cx="4275095" cy="337810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r">
              <a:defRPr sz="1200"/>
            </a:lvl1pPr>
          </a:lstStyle>
          <a:p>
            <a:fld id="{04C10165-8F56-4EA8-8CFC-EACD5871BBA2}" type="datetimeFigureOut">
              <a:rPr kumimoji="1" lang="ja-JP" altLang="en-US" smtClean="0"/>
              <a:t>2024/1/10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324225" y="841375"/>
            <a:ext cx="3217863" cy="2274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44" tIns="45322" rIns="90644" bIns="4532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7092" y="3241472"/>
            <a:ext cx="7892130" cy="2651917"/>
          </a:xfrm>
          <a:prstGeom prst="rect">
            <a:avLst/>
          </a:prstGeom>
        </p:spPr>
        <p:txBody>
          <a:bodyPr vert="horz" lIns="90644" tIns="45322" rIns="90644" bIns="45322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397954"/>
            <a:ext cx="4275095" cy="337810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8919" y="6397954"/>
            <a:ext cx="4275095" cy="337810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r">
              <a:defRPr sz="1200"/>
            </a:lvl1pPr>
          </a:lstStyle>
          <a:p>
            <a:fld id="{ECD45BE3-18BD-45DF-992A-B872976654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2119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509A94F-96C2-4DD1-9E6A-38F648DB30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1363" indent="-2841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141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9861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581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4E99536C-4391-4D81-9BF7-6117467DED54}" type="slidenum">
              <a:rPr lang="en-US" altLang="ja-JP" smtClean="0"/>
              <a:pPr/>
              <a:t>1</a:t>
            </a:fld>
            <a:endParaRPr lang="en-US" altLang="ja-JP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5D3721E-105A-4773-B162-100842BC4E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4EB8ADE-00AF-411C-9E0F-00A46979C6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A9CA12-0E50-44DA-B2EA-5F92D93F760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5435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23D75-2082-4AAC-9DDA-43F34F2C20A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1718374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BFF97-E39B-452D-B572-37A97FC7ADC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6197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5D54E-FFF0-438C-8746-4DCC04EE5054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2131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9DBB8-10BE-456B-9B45-78E848E93027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593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23D75-2082-4AAC-9DDA-43F34F2C20A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0004216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54DCEE-3A87-4F73-8FF6-EF082F4AB1B1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035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E34E91-850D-4C80-A96F-BCF2DB35E69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6258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165CE6-551C-4F50-8843-C760D6173B41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0411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23D75-2082-4AAC-9DDA-43F34F2C20A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1176081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23D75-2082-4AAC-9DDA-43F34F2C20A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637762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623D75-2082-4AAC-9DDA-43F34F2C20A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043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図 2">
            <a:extLst>
              <a:ext uri="{FF2B5EF4-FFF2-40B4-BE49-F238E27FC236}">
                <a16:creationId xmlns:a16="http://schemas.microsoft.com/office/drawing/2014/main" id="{7BAD1F60-5E08-494C-8188-7319371E0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483" y="1"/>
            <a:ext cx="13767674" cy="776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>
            <a:extLst>
              <a:ext uri="{FF2B5EF4-FFF2-40B4-BE49-F238E27FC236}">
                <a16:creationId xmlns:a16="http://schemas.microsoft.com/office/drawing/2014/main" id="{08F20C6A-3031-4BFD-9E25-D43F40B3B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363" y="5511858"/>
            <a:ext cx="6269919" cy="24150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ja-JP" altLang="en-US" sz="7200" b="1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信州 駒ヶ根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ja-JP" altLang="en-US" sz="5262" b="1" dirty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34F6A1A4-AA1D-41D0-8E5E-C7EA12FEC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745" y="4880706"/>
            <a:ext cx="6774266" cy="52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ja-JP" altLang="en-US" sz="2806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Meiryo UI" panose="020B0604030504040204" pitchFamily="50" charset="-128"/>
              </a:rPr>
              <a:t>～アルプスがふたつ映えるまち～</a:t>
            </a:r>
          </a:p>
        </p:txBody>
      </p:sp>
      <p:sp>
        <p:nvSpPr>
          <p:cNvPr id="5126" name="Text Box 12">
            <a:extLst>
              <a:ext uri="{FF2B5EF4-FFF2-40B4-BE49-F238E27FC236}">
                <a16:creationId xmlns:a16="http://schemas.microsoft.com/office/drawing/2014/main" id="{5CE5E609-BDC6-4325-8341-740BCAD6D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1097" y="5142765"/>
            <a:ext cx="1673380" cy="335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1579" b="1">
                <a:solidFill>
                  <a:schemeClr val="bg1"/>
                </a:solidFill>
              </a:rPr>
              <a:t>市の木：アカマツ</a:t>
            </a:r>
          </a:p>
        </p:txBody>
      </p:sp>
      <p:sp>
        <p:nvSpPr>
          <p:cNvPr id="5127" name="Text Box 13">
            <a:extLst>
              <a:ext uri="{FF2B5EF4-FFF2-40B4-BE49-F238E27FC236}">
                <a16:creationId xmlns:a16="http://schemas.microsoft.com/office/drawing/2014/main" id="{68087B0A-412C-49FD-B93B-58C15E6CE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878" y="6626811"/>
            <a:ext cx="2336050" cy="30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1403" b="1">
                <a:solidFill>
                  <a:schemeClr val="bg1"/>
                </a:solidFill>
              </a:rPr>
              <a:t>市の昆虫：ハッチョウトンボ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28230" y="884037"/>
            <a:ext cx="1043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4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こまがねリアル体験住宅</a:t>
            </a:r>
            <a:endParaRPr lang="en-US" altLang="ja-JP" sz="4400" b="1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79120" y="5453101"/>
            <a:ext cx="998851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◆駒ヶ根市を移住候補地として検討している方</a:t>
            </a:r>
            <a:endParaRPr lang="en-US" altLang="ja-JP" sz="28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◆宿泊期間は１週間～１か月</a:t>
            </a:r>
            <a:endParaRPr lang="en-US" altLang="ja-JP" sz="28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◆賃借料：１週間</a:t>
            </a:r>
            <a:r>
              <a:rPr lang="en-US" altLang="ja-JP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5,000</a:t>
            </a: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円　１か月</a:t>
            </a:r>
            <a:r>
              <a:rPr lang="en-US" altLang="ja-JP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20,000</a:t>
            </a: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円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2" y="1653478"/>
            <a:ext cx="4665443" cy="349908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627" y="1653478"/>
            <a:ext cx="4684392" cy="3513294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0A4E1C0-6581-4009-B2BF-50A2832A1921}"/>
              </a:ext>
            </a:extLst>
          </p:cNvPr>
          <p:cNvSpPr/>
          <p:nvPr/>
        </p:nvSpPr>
        <p:spPr>
          <a:xfrm>
            <a:off x="0" y="0"/>
            <a:ext cx="10691813" cy="41709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84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2042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14"/>
          <p:cNvSpPr txBox="1">
            <a:spLocks noChangeArrowheads="1"/>
          </p:cNvSpPr>
          <p:nvPr/>
        </p:nvSpPr>
        <p:spPr bwMode="auto">
          <a:xfrm>
            <a:off x="324855" y="1803543"/>
            <a:ext cx="10149840" cy="407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ts val="600"/>
              </a:spcBef>
              <a:buClrTx/>
              <a:buSzTx/>
              <a:buNone/>
            </a:pPr>
            <a:br>
              <a:rPr lang="en-US" altLang="ja-JP" sz="14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</a:b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◆新築・中古住宅の購入への補助</a:t>
            </a:r>
            <a:endParaRPr lang="en-US" altLang="ja-JP" sz="28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>
              <a:lnSpc>
                <a:spcPts val="120"/>
              </a:lnSpc>
              <a:spcBef>
                <a:spcPts val="4200"/>
              </a:spcBef>
              <a:buClrTx/>
              <a:buSzTx/>
              <a:buNone/>
            </a:pP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年齢など要件があります</a:t>
            </a:r>
            <a:br>
              <a:rPr lang="en-US" altLang="ja-JP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</a:br>
            <a:endParaRPr lang="en-US" altLang="ja-JP" sz="28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>
              <a:lnSpc>
                <a:spcPts val="120"/>
              </a:lnSpc>
              <a:spcBef>
                <a:spcPts val="3000"/>
              </a:spcBef>
              <a:buClrTx/>
              <a:buSzTx/>
              <a:buNone/>
            </a:pPr>
            <a:endParaRPr lang="en-US" altLang="ja-JP" sz="28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>
              <a:spcBef>
                <a:spcPct val="50000"/>
              </a:spcBef>
              <a:buClrTx/>
              <a:buSzTx/>
              <a:buNone/>
            </a:pP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◆空き家バンクの補助も充実</a:t>
            </a:r>
            <a:endParaRPr lang="en-US" altLang="ja-JP" sz="28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>
              <a:spcBef>
                <a:spcPct val="50000"/>
              </a:spcBef>
              <a:buClrTx/>
              <a:buSzTx/>
              <a:buNone/>
            </a:pP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・片付け補助</a:t>
            </a:r>
            <a:endParaRPr lang="en-US" altLang="ja-JP" sz="28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>
              <a:spcBef>
                <a:spcPct val="50000"/>
              </a:spcBef>
              <a:buClrTx/>
              <a:buSzTx/>
              <a:buNone/>
            </a:pP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・リフォーム補助　　　　</a:t>
            </a:r>
            <a:endParaRPr lang="en-US" altLang="ja-JP" sz="28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>
              <a:spcBef>
                <a:spcPts val="0"/>
              </a:spcBef>
              <a:buClrTx/>
              <a:buSzTx/>
              <a:buNone/>
            </a:pP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533401" y="1034102"/>
            <a:ext cx="9494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4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マイホーム支援事業</a:t>
            </a:r>
            <a:endParaRPr lang="en-US" altLang="ja-JP" sz="4400" b="1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0950AC7-2CB5-453F-B27F-17C3ABB37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83" y="5029040"/>
            <a:ext cx="2701138" cy="1745094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F0C3826-5A17-4D05-AB43-AEAFA29F1A10}"/>
              </a:ext>
            </a:extLst>
          </p:cNvPr>
          <p:cNvSpPr/>
          <p:nvPr/>
        </p:nvSpPr>
        <p:spPr>
          <a:xfrm>
            <a:off x="0" y="0"/>
            <a:ext cx="10691813" cy="41709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84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655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70986" y="1037821"/>
            <a:ext cx="101498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44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UIJ</a:t>
            </a:r>
            <a:r>
              <a:rPr lang="ja-JP" altLang="en-US" sz="44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ターン就業・創業移住支援事業</a:t>
            </a:r>
            <a:endParaRPr lang="en-US" altLang="ja-JP" sz="4400" b="1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32316" y="2125061"/>
            <a:ext cx="9936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駒ヶ根市内企業等の担い手不足の解消、地域課題の解決及び移住の促進を図るため、駒ヶ根市</a:t>
            </a:r>
            <a:r>
              <a:rPr lang="en-US" altLang="ja-JP" sz="3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UIJ</a:t>
            </a:r>
            <a:r>
              <a:rPr lang="ja-JP" altLang="en-US" sz="3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ターン就業・創業移住支援事業補助金を交付しています。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C2C7409-53C6-47BC-9638-7F5DB0D08BA9}"/>
              </a:ext>
            </a:extLst>
          </p:cNvPr>
          <p:cNvSpPr/>
          <p:nvPr/>
        </p:nvSpPr>
        <p:spPr>
          <a:xfrm>
            <a:off x="432316" y="4133114"/>
            <a:ext cx="9988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★移住元と移住先に関する居住・就業の要件があります</a:t>
            </a:r>
            <a:endParaRPr lang="ja-JP" altLang="en-US" sz="24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B6FDBB-A37B-47B8-BB88-539CC0A98F75}"/>
              </a:ext>
            </a:extLst>
          </p:cNvPr>
          <p:cNvSpPr/>
          <p:nvPr/>
        </p:nvSpPr>
        <p:spPr>
          <a:xfrm>
            <a:off x="432316" y="5067121"/>
            <a:ext cx="102906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◆移住支援金の額</a:t>
            </a:r>
            <a:br>
              <a:rPr lang="en-US" altLang="ja-JP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</a:b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２人以上（世帯）　　</a:t>
            </a:r>
            <a:r>
              <a:rPr lang="ja-JP" altLang="en-US" sz="3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１００</a:t>
            </a: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万円</a:t>
            </a:r>
            <a:br>
              <a:rPr lang="en-US" altLang="ja-JP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</a:b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単　身　　　　　　　　</a:t>
            </a:r>
            <a:r>
              <a:rPr lang="ja-JP" altLang="en-US" sz="3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６０</a:t>
            </a: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万円</a:t>
            </a:r>
            <a:br>
              <a:rPr lang="en-US" altLang="ja-JP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</a:br>
            <a:r>
              <a:rPr lang="en-US" altLang="ja-JP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  18</a:t>
            </a: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歳未満のお子さんには加算があります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70E8137-8402-498A-BA3A-383BAAF51E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095" y="4768702"/>
            <a:ext cx="1837426" cy="1533555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8E5CBB4-1767-4058-9C7E-74F2A5E4D935}"/>
              </a:ext>
            </a:extLst>
          </p:cNvPr>
          <p:cNvSpPr/>
          <p:nvPr/>
        </p:nvSpPr>
        <p:spPr>
          <a:xfrm>
            <a:off x="0" y="0"/>
            <a:ext cx="10691813" cy="41709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84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303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D361C59B-7037-4F09-8B07-4E25DDF8AE40}"/>
              </a:ext>
            </a:extLst>
          </p:cNvPr>
          <p:cNvSpPr/>
          <p:nvPr/>
        </p:nvSpPr>
        <p:spPr>
          <a:xfrm>
            <a:off x="502710" y="1724794"/>
            <a:ext cx="2047985" cy="601311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02710" y="831981"/>
            <a:ext cx="101498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4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移住された方の声</a:t>
            </a:r>
            <a:endParaRPr lang="en-US" altLang="ja-JP" sz="4400" b="1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02710" y="1800954"/>
            <a:ext cx="998851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良いところ</a:t>
            </a:r>
            <a:endParaRPr lang="en-US" altLang="ja-JP" sz="28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・山や観光地が身近にあり、遊べる場所が多い</a:t>
            </a:r>
            <a:endParaRPr lang="en-US" altLang="ja-JP" sz="28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・人が穏やかで、田舎のわりに干渉されない</a:t>
            </a:r>
            <a:endParaRPr lang="en-US" altLang="ja-JP" sz="28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・通勤時間が減って余暇が増え、暮らしが充実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ED7638D3-EF89-4191-BEC2-40B3357A4BDC}"/>
              </a:ext>
            </a:extLst>
          </p:cNvPr>
          <p:cNvGrpSpPr/>
          <p:nvPr/>
        </p:nvGrpSpPr>
        <p:grpSpPr>
          <a:xfrm>
            <a:off x="502709" y="3844005"/>
            <a:ext cx="9988511" cy="2068604"/>
            <a:chOff x="502709" y="3844005"/>
            <a:chExt cx="9988511" cy="2068604"/>
          </a:xfrm>
        </p:grpSpPr>
        <p:sp>
          <p:nvSpPr>
            <p:cNvPr id="11" name="四角形: 角を丸くする 10">
              <a:extLst>
                <a:ext uri="{FF2B5EF4-FFF2-40B4-BE49-F238E27FC236}">
                  <a16:creationId xmlns:a16="http://schemas.microsoft.com/office/drawing/2014/main" id="{091FB196-E614-4417-BBFA-40066C9054A8}"/>
                </a:ext>
              </a:extLst>
            </p:cNvPr>
            <p:cNvSpPr/>
            <p:nvPr/>
          </p:nvSpPr>
          <p:spPr>
            <a:xfrm>
              <a:off x="502709" y="3844005"/>
              <a:ext cx="2320702" cy="60131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4FD26B4-2FF2-4930-80F0-9E232241CED7}"/>
                </a:ext>
              </a:extLst>
            </p:cNvPr>
            <p:cNvSpPr/>
            <p:nvPr/>
          </p:nvSpPr>
          <p:spPr>
            <a:xfrm>
              <a:off x="502710" y="3942839"/>
              <a:ext cx="9988510" cy="1969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28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大変なところ</a:t>
              </a:r>
              <a:endParaRPr lang="en-US" altLang="ja-JP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  <a:p>
              <a:pPr>
                <a:spcBef>
                  <a:spcPts val="1200"/>
                </a:spcBef>
              </a:pPr>
              <a:r>
                <a:rPr lang="ja-JP" altLang="en-US" sz="28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・娯楽施設や文化施設が少ない</a:t>
              </a:r>
              <a:endParaRPr lang="en-US" altLang="ja-JP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  <a:p>
              <a:r>
                <a:rPr lang="ja-JP" altLang="en-US" sz="28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・公共交通の便が悪いので車がないと不便</a:t>
              </a:r>
              <a:endParaRPr lang="en-US" altLang="ja-JP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  <a:p>
              <a:r>
                <a:rPr lang="ja-JP" altLang="en-US" sz="28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・ごみの分別が細かい</a:t>
              </a:r>
              <a:endParaRPr lang="en-US" altLang="ja-JP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0BDE06F-8653-4CE7-893B-2F1C3E7B5C0C}"/>
              </a:ext>
            </a:extLst>
          </p:cNvPr>
          <p:cNvGrpSpPr/>
          <p:nvPr/>
        </p:nvGrpSpPr>
        <p:grpSpPr>
          <a:xfrm>
            <a:off x="502709" y="4364650"/>
            <a:ext cx="10149841" cy="2907464"/>
            <a:chOff x="502709" y="4364650"/>
            <a:chExt cx="10149841" cy="2907464"/>
          </a:xfrm>
        </p:grpSpPr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60D1DD81-3641-469F-9561-0B50DCF7386E}"/>
                </a:ext>
              </a:extLst>
            </p:cNvPr>
            <p:cNvSpPr/>
            <p:nvPr/>
          </p:nvSpPr>
          <p:spPr>
            <a:xfrm>
              <a:off x="502709" y="6067179"/>
              <a:ext cx="2320702" cy="601311"/>
            </a:xfrm>
            <a:prstGeom prst="round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0D0FA69C-C4A4-4713-A64B-200AEE6FE343}"/>
                </a:ext>
              </a:extLst>
            </p:cNvPr>
            <p:cNvSpPr/>
            <p:nvPr/>
          </p:nvSpPr>
          <p:spPr>
            <a:xfrm>
              <a:off x="664040" y="6159352"/>
              <a:ext cx="998851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28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驚いたこと</a:t>
              </a:r>
              <a:endParaRPr lang="en-US" altLang="ja-JP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  <a:p>
              <a:pPr>
                <a:spcBef>
                  <a:spcPts val="1200"/>
                </a:spcBef>
              </a:pPr>
              <a:r>
                <a:rPr lang="ja-JP" altLang="en-US" sz="28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・マツタケもらった！</a:t>
              </a:r>
              <a:endParaRPr lang="en-US" altLang="ja-JP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DA0AD407-A8DC-4A34-817C-DE875A12C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8721" y="4364650"/>
              <a:ext cx="2329052" cy="2907464"/>
            </a:xfrm>
            <a:prstGeom prst="rect">
              <a:avLst/>
            </a:prstGeom>
          </p:spPr>
        </p:pic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B57E581-2385-4E4B-BF14-3BB34A722344}"/>
              </a:ext>
            </a:extLst>
          </p:cNvPr>
          <p:cNvSpPr/>
          <p:nvPr/>
        </p:nvSpPr>
        <p:spPr>
          <a:xfrm>
            <a:off x="0" y="0"/>
            <a:ext cx="10691813" cy="41709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84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84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663460D-5867-4F54-B6A1-8BE904FB48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37" y="-120621"/>
            <a:ext cx="11521620" cy="768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9B1B9D-5E05-492F-BE44-2CE79485B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3BFA526B-6032-44A2-9CA7-F41A20F45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5432"/>
            <a:ext cx="10972800" cy="8229601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0215FE-E31C-46DA-9120-A135F380F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5D54E-FFF0-438C-8746-4DCC04EE5054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7495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0C9C2D-E4B8-4366-A666-29710C67F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2BBFC0ED-505E-46E3-8248-0E6D66F38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339515" cy="7559676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492779-E3E3-4BD5-8569-46EF78940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5D54E-FFF0-438C-8746-4DCC04EE5054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4864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545" y="-1010653"/>
            <a:ext cx="11602902" cy="8704253"/>
          </a:xfrm>
        </p:spPr>
      </p:pic>
    </p:spTree>
    <p:extLst>
      <p:ext uri="{BB962C8B-B14F-4D97-AF65-F5344CB8AC3E}">
        <p14:creationId xmlns:p14="http://schemas.microsoft.com/office/powerpoint/2010/main" val="157443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207" y="-1284113"/>
            <a:ext cx="11694264" cy="884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8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30355" y="-1263521"/>
            <a:ext cx="11764261" cy="882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4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864" y="-32084"/>
            <a:ext cx="12457253" cy="8318077"/>
          </a:xfrm>
        </p:spPr>
      </p:pic>
      <p:sp>
        <p:nvSpPr>
          <p:cNvPr id="7" name="テキスト ボックス 6"/>
          <p:cNvSpPr txBox="1"/>
          <p:nvPr/>
        </p:nvSpPr>
        <p:spPr>
          <a:xfrm>
            <a:off x="2969043" y="2320664"/>
            <a:ext cx="5345906" cy="821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73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637</a:t>
            </a:r>
            <a:r>
              <a:rPr kumimoji="1" lang="ja-JP" altLang="en-US" sz="473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ｍ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CFCE438-1AC3-47A8-AA8A-4B2C66212BC8}"/>
              </a:ext>
            </a:extLst>
          </p:cNvPr>
          <p:cNvGrpSpPr/>
          <p:nvPr/>
        </p:nvGrpSpPr>
        <p:grpSpPr>
          <a:xfrm>
            <a:off x="2712203" y="564506"/>
            <a:ext cx="6086824" cy="1602213"/>
            <a:chOff x="2712203" y="564506"/>
            <a:chExt cx="6086824" cy="1602213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3505100" y="955052"/>
              <a:ext cx="3875782" cy="821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736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676</a:t>
              </a:r>
              <a:r>
                <a:rPr kumimoji="1" lang="ja-JP" altLang="en-US" sz="4736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ｍ</a:t>
              </a:r>
            </a:p>
          </p:txBody>
        </p:sp>
        <p:cxnSp>
          <p:nvCxnSpPr>
            <p:cNvPr id="11" name="直線コネクタ 10"/>
            <p:cNvCxnSpPr>
              <a:cxnSpLocks/>
            </p:cNvCxnSpPr>
            <p:nvPr/>
          </p:nvCxnSpPr>
          <p:spPr>
            <a:xfrm>
              <a:off x="2712203" y="1776174"/>
              <a:ext cx="291368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  <a:effectLst>
              <a:glow rad="762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996" y="564506"/>
              <a:ext cx="3157031" cy="1602213"/>
            </a:xfrm>
            <a:prstGeom prst="rect">
              <a:avLst/>
            </a:prstGeom>
          </p:spPr>
        </p:pic>
      </p:grpSp>
      <p:cxnSp>
        <p:nvCxnSpPr>
          <p:cNvPr id="12" name="直線コネクタ 11"/>
          <p:cNvCxnSpPr>
            <a:cxnSpLocks/>
          </p:cNvCxnSpPr>
          <p:nvPr/>
        </p:nvCxnSpPr>
        <p:spPr>
          <a:xfrm>
            <a:off x="1146875" y="2166719"/>
            <a:ext cx="2619213" cy="0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  <a:effectLst>
            <a:glow rad="762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19440C5-6C84-4D16-B5FB-80814D237B21}"/>
              </a:ext>
            </a:extLst>
          </p:cNvPr>
          <p:cNvSpPr txBox="1"/>
          <p:nvPr/>
        </p:nvSpPr>
        <p:spPr>
          <a:xfrm>
            <a:off x="5641996" y="2249543"/>
            <a:ext cx="4162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スカイツリーより標高が高い！</a:t>
            </a:r>
          </a:p>
        </p:txBody>
      </p:sp>
    </p:spTree>
    <p:extLst>
      <p:ext uri="{BB962C8B-B14F-4D97-AF65-F5344CB8AC3E}">
        <p14:creationId xmlns:p14="http://schemas.microsoft.com/office/powerpoint/2010/main" val="3601049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804" y="16042"/>
            <a:ext cx="1343942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7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871AF52-CCF8-4948-9D78-63CE19F9D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67" y="-30079"/>
            <a:ext cx="11384632" cy="75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CFF10E1-C5E8-4555-ADAB-6E5C376021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38" y="-1"/>
            <a:ext cx="5669756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6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1EE8221-E4D2-4BE3-A6D1-D1D33400F2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5448" y="944959"/>
            <a:ext cx="7559675" cy="56697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AE2496B-6749-4AD1-A5B1-C623F9465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15" y="3414441"/>
            <a:ext cx="4041923" cy="381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252" y="0"/>
            <a:ext cx="11347631" cy="8510724"/>
          </a:xfrm>
        </p:spPr>
      </p:pic>
    </p:spTree>
    <p:extLst>
      <p:ext uri="{BB962C8B-B14F-4D97-AF65-F5344CB8AC3E}">
        <p14:creationId xmlns:p14="http://schemas.microsoft.com/office/powerpoint/2010/main" val="141038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9046162-CC34-46CE-9E11-28DD95C9F21B}"/>
              </a:ext>
            </a:extLst>
          </p:cNvPr>
          <p:cNvSpPr/>
          <p:nvPr/>
        </p:nvSpPr>
        <p:spPr>
          <a:xfrm>
            <a:off x="0" y="0"/>
            <a:ext cx="10691813" cy="41709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84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338" name="図 4">
            <a:extLst>
              <a:ext uri="{FF2B5EF4-FFF2-40B4-BE49-F238E27FC236}">
                <a16:creationId xmlns:a16="http://schemas.microsoft.com/office/drawing/2014/main" id="{F4AA435C-B56F-48EB-A9AD-47B215C25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37" y="433137"/>
            <a:ext cx="4612193" cy="730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タイトル 1">
            <a:extLst>
              <a:ext uri="{FF2B5EF4-FFF2-40B4-BE49-F238E27FC236}">
                <a16:creationId xmlns:a16="http://schemas.microsoft.com/office/drawing/2014/main" id="{D2080E2F-4046-4529-B297-6409CA7AB1D8}"/>
              </a:ext>
            </a:extLst>
          </p:cNvPr>
          <p:cNvSpPr txBox="1">
            <a:spLocks/>
          </p:cNvSpPr>
          <p:nvPr/>
        </p:nvSpPr>
        <p:spPr bwMode="auto">
          <a:xfrm>
            <a:off x="883403" y="1280672"/>
            <a:ext cx="3735091" cy="75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ts val="1200"/>
              </a:spcBef>
              <a:buClrTx/>
              <a:buSzTx/>
              <a:buFontTx/>
              <a:buNone/>
            </a:pPr>
            <a:r>
              <a:rPr lang="ja-JP" altLang="en-US" sz="36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駒ヶ根市の位置</a:t>
            </a:r>
            <a:endParaRPr lang="en-US" altLang="ja-JP" sz="36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592D00F-F6F1-4FD8-B6C1-21C79E63A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702" y="4959457"/>
            <a:ext cx="2157419" cy="1994831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153414EB-9D7B-4243-B4E8-16B31A02096F}"/>
              </a:ext>
            </a:extLst>
          </p:cNvPr>
          <p:cNvSpPr txBox="1">
            <a:spLocks/>
          </p:cNvSpPr>
          <p:nvPr/>
        </p:nvSpPr>
        <p:spPr bwMode="auto">
          <a:xfrm>
            <a:off x="856692" y="5438165"/>
            <a:ext cx="3735091" cy="10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ts val="1200"/>
              </a:spcBef>
              <a:buClrTx/>
              <a:buSzTx/>
              <a:buFontTx/>
              <a:buNone/>
            </a:pPr>
            <a:r>
              <a:rPr lang="ja-JP" altLang="en-US" sz="3600" dirty="0">
                <a:solidFill>
                  <a:srgbClr val="0070C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長野県の南部</a:t>
            </a:r>
            <a:endParaRPr lang="en-US" altLang="ja-JP" sz="3600" dirty="0">
              <a:solidFill>
                <a:srgbClr val="0070C0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3600" dirty="0">
                <a:solidFill>
                  <a:srgbClr val="0070C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上伊那地域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7A59432-CBC2-4514-A3D3-F067679E9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59" y="15497"/>
            <a:ext cx="10864373" cy="7559675"/>
          </a:xfrm>
          <a:prstGeom prst="rect">
            <a:avLst/>
          </a:prstGeom>
        </p:spPr>
      </p:pic>
      <p:pic>
        <p:nvPicPr>
          <p:cNvPr id="15365" name="図 6">
            <a:extLst>
              <a:ext uri="{FF2B5EF4-FFF2-40B4-BE49-F238E27FC236}">
                <a16:creationId xmlns:a16="http://schemas.microsoft.com/office/drawing/2014/main" id="{A5BF3ACE-65E3-4087-B9F9-DDC224A52B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804" y="701796"/>
            <a:ext cx="1585419" cy="92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339C4E09-7E3F-4476-9924-376403E61926}"/>
              </a:ext>
            </a:extLst>
          </p:cNvPr>
          <p:cNvSpPr txBox="1">
            <a:spLocks/>
          </p:cNvSpPr>
          <p:nvPr/>
        </p:nvSpPr>
        <p:spPr bwMode="auto">
          <a:xfrm>
            <a:off x="379590" y="407883"/>
            <a:ext cx="4966316" cy="75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ts val="1200"/>
              </a:spcBef>
              <a:buClrTx/>
              <a:buSzTx/>
              <a:buFontTx/>
              <a:buNone/>
            </a:pPr>
            <a:r>
              <a:rPr lang="ja-JP" altLang="en-US" sz="36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駒ヶ根市へのアクセス</a:t>
            </a:r>
            <a:endParaRPr lang="en-US" altLang="ja-JP" sz="36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603B20E-1E7A-4097-BEC0-48602E8B7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23" y="1089418"/>
            <a:ext cx="11049127" cy="5616309"/>
          </a:xfrm>
          <a:prstGeom prst="rect">
            <a:avLst/>
          </a:prstGeom>
        </p:spPr>
      </p:pic>
      <p:sp>
        <p:nvSpPr>
          <p:cNvPr id="17" name="タイトル 1">
            <a:extLst>
              <a:ext uri="{FF2B5EF4-FFF2-40B4-BE49-F238E27FC236}">
                <a16:creationId xmlns:a16="http://schemas.microsoft.com/office/drawing/2014/main" id="{9E8E86E0-F3C1-4D54-9A7E-621F7EABA040}"/>
              </a:ext>
            </a:extLst>
          </p:cNvPr>
          <p:cNvSpPr txBox="1">
            <a:spLocks/>
          </p:cNvSpPr>
          <p:nvPr/>
        </p:nvSpPr>
        <p:spPr bwMode="auto">
          <a:xfrm>
            <a:off x="836364" y="789779"/>
            <a:ext cx="3735091" cy="53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ts val="1200"/>
              </a:spcBef>
              <a:buClrTx/>
              <a:buSzTx/>
              <a:buFontTx/>
              <a:buNone/>
            </a:pPr>
            <a:r>
              <a:rPr lang="ja-JP" altLang="en-US" sz="4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駒ヶ根市全景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8524AA4-8C65-42A2-BD01-EE6468DA3AC7}"/>
              </a:ext>
            </a:extLst>
          </p:cNvPr>
          <p:cNvSpPr txBox="1"/>
          <p:nvPr/>
        </p:nvSpPr>
        <p:spPr>
          <a:xfrm>
            <a:off x="4348943" y="722046"/>
            <a:ext cx="78668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755957">
              <a:defRPr/>
            </a:pPr>
            <a:r>
              <a:rPr kumimoji="1" lang="ja-JP" altLang="en-US" sz="2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市街地から市内どこに行くにも</a:t>
            </a:r>
            <a:endParaRPr kumimoji="1" lang="en-US" altLang="ja-JP" sz="24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lvl="0" defTabSz="755957">
              <a:defRPr/>
            </a:pPr>
            <a:r>
              <a:rPr kumimoji="1" lang="en-US" altLang="ja-JP" sz="2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15</a:t>
            </a:r>
            <a:r>
              <a:rPr kumimoji="1" lang="ja-JP" altLang="en-US" sz="2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分以内！</a:t>
            </a:r>
            <a:endParaRPr kumimoji="1" lang="en-US" altLang="ja-JP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119FA11-570F-4857-AD1F-4224DCBE5CDD}"/>
              </a:ext>
            </a:extLst>
          </p:cNvPr>
          <p:cNvGrpSpPr/>
          <p:nvPr/>
        </p:nvGrpSpPr>
        <p:grpSpPr>
          <a:xfrm>
            <a:off x="278515" y="6519522"/>
            <a:ext cx="5749145" cy="893916"/>
            <a:chOff x="294557" y="6458274"/>
            <a:chExt cx="5749145" cy="893916"/>
          </a:xfrm>
        </p:grpSpPr>
        <p:sp>
          <p:nvSpPr>
            <p:cNvPr id="22" name="タイトル 1">
              <a:extLst>
                <a:ext uri="{FF2B5EF4-FFF2-40B4-BE49-F238E27FC236}">
                  <a16:creationId xmlns:a16="http://schemas.microsoft.com/office/drawing/2014/main" id="{E7FB7968-2EB1-46C1-AD73-1BA808012E2C}"/>
                </a:ext>
              </a:extLst>
            </p:cNvPr>
            <p:cNvSpPr txBox="1">
              <a:spLocks/>
            </p:cNvSpPr>
            <p:nvPr/>
          </p:nvSpPr>
          <p:spPr>
            <a:xfrm>
              <a:off x="294557" y="6458274"/>
              <a:ext cx="5749145" cy="758709"/>
            </a:xfrm>
            <a:prstGeom prst="rect">
              <a:avLst/>
            </a:prstGeom>
          </p:spPr>
          <p:txBody>
            <a:bodyPr lIns="75597" tIns="37798" rIns="75597" bIns="37798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755957">
                <a:defRPr/>
              </a:pPr>
              <a:r>
                <a:rPr lang="ja-JP" altLang="en-US" sz="2646" b="1" spc="-248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　</a:t>
              </a:r>
              <a:r>
                <a:rPr lang="ja-JP" altLang="en-US" sz="2400" b="1" spc="-248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～ 住みよさランキング</a:t>
              </a:r>
              <a:r>
                <a:rPr lang="en-US" altLang="ja-JP" sz="2400" b="1" spc="-248" baseline="300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※</a:t>
              </a:r>
              <a:r>
                <a:rPr lang="ja-JP" altLang="en-US" sz="2400" b="1" spc="-248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県内</a:t>
              </a:r>
              <a:r>
                <a:rPr lang="en-US" altLang="ja-JP" sz="2400" b="1" spc="-248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1</a:t>
              </a:r>
              <a:r>
                <a:rPr lang="ja-JP" altLang="en-US" sz="2400" b="1" spc="-248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位の実績～</a:t>
              </a:r>
              <a:endParaRPr lang="ja-JP" altLang="en-US" sz="2646" b="1" spc="-248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F21B3979-A68B-4C3A-B33C-7C44040CB22D}"/>
                </a:ext>
              </a:extLst>
            </p:cNvPr>
            <p:cNvSpPr txBox="1"/>
            <p:nvPr/>
          </p:nvSpPr>
          <p:spPr>
            <a:xfrm>
              <a:off x="876653" y="6952080"/>
              <a:ext cx="516704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55957">
                <a:defRPr/>
              </a:pPr>
              <a:r>
                <a:rPr kumimoji="1" lang="en-US" altLang="ja-JP" sz="20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※</a:t>
              </a:r>
              <a:r>
                <a:rPr kumimoji="1" lang="ja-JP" altLang="en-US" sz="20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東洋経済新報社　</a:t>
              </a:r>
              <a:r>
                <a:rPr kumimoji="1" lang="en-US" altLang="ja-JP" sz="20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2023</a:t>
              </a:r>
              <a:r>
                <a:rPr kumimoji="1" lang="ja-JP" altLang="en-US" sz="20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年　全国</a:t>
              </a:r>
              <a:r>
                <a:rPr kumimoji="1" lang="en-US" altLang="ja-JP" sz="20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11</a:t>
              </a:r>
              <a:r>
                <a:rPr kumimoji="1" lang="ja-JP" altLang="en-US" sz="20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位</a:t>
              </a:r>
              <a:r>
                <a:rPr kumimoji="1" lang="ja-JP" altLang="en-US" sz="14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　</a:t>
              </a:r>
              <a:endParaRPr kumimoji="1" lang="ja-JP" altLang="ja-JP" sz="1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</p:grp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9838B1D-9757-416B-A5F8-829A3CA64F37}"/>
              </a:ext>
            </a:extLst>
          </p:cNvPr>
          <p:cNvSpPr/>
          <p:nvPr/>
        </p:nvSpPr>
        <p:spPr>
          <a:xfrm>
            <a:off x="0" y="0"/>
            <a:ext cx="10691813" cy="41709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84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6" descr="https://www.chuo-alps.com/wp-content/uploads/2015/06/873e41b36bc22cb943dff1d324ef08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603" y="2632837"/>
            <a:ext cx="5655210" cy="409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063"/>
            <a:ext cx="6131385" cy="371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タイトル 1"/>
          <p:cNvSpPr txBox="1">
            <a:spLocks/>
          </p:cNvSpPr>
          <p:nvPr/>
        </p:nvSpPr>
        <p:spPr>
          <a:xfrm>
            <a:off x="-98985" y="728104"/>
            <a:ext cx="10889782" cy="944959"/>
          </a:xfrm>
          <a:prstGeom prst="rect">
            <a:avLst/>
          </a:prstGeom>
        </p:spPr>
        <p:txBody>
          <a:bodyPr lIns="75597" tIns="37798" rIns="75597" bIns="37798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559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50" i="0" u="none" strike="noStrike" kern="1200" cap="none" spc="-248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山岳観光都市</a:t>
            </a:r>
            <a:r>
              <a:rPr kumimoji="1" lang="ja-JP" altLang="en-US" sz="2646" i="0" u="none" strike="noStrike" kern="1200" cap="none" spc="-248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～来訪者年間１５０万人の人気の観光地～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5152502" y="6843262"/>
            <a:ext cx="5655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55957">
              <a:defRPr/>
            </a:pPr>
            <a:r>
              <a:rPr kumimoji="1"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駒ヶ岳ロープウェイ</a:t>
            </a:r>
            <a:endParaRPr lang="ja-JP" altLang="en-US" sz="28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63005" y="5496987"/>
            <a:ext cx="5886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755957">
              <a:defRPr/>
            </a:pPr>
            <a:r>
              <a:rPr kumimoji="1"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中央アルプス国定公園</a:t>
            </a:r>
            <a:endParaRPr kumimoji="1" lang="en-US" altLang="ja-JP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414EF6E-8DE7-4B17-9592-17F2D1D2E09F}"/>
              </a:ext>
            </a:extLst>
          </p:cNvPr>
          <p:cNvSpPr/>
          <p:nvPr/>
        </p:nvSpPr>
        <p:spPr>
          <a:xfrm>
            <a:off x="7925079" y="1473008"/>
            <a:ext cx="28826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55957">
              <a:defRPr/>
            </a:pPr>
            <a:r>
              <a:rPr kumimoji="1" lang="ja-JP" altLang="en-US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（コロナ前）</a:t>
            </a:r>
            <a:endParaRPr lang="ja-JP" altLang="en-US" sz="20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67A84F7-A99C-4489-9AC2-3E8BD71C1922}"/>
              </a:ext>
            </a:extLst>
          </p:cNvPr>
          <p:cNvSpPr/>
          <p:nvPr/>
        </p:nvSpPr>
        <p:spPr>
          <a:xfrm>
            <a:off x="0" y="0"/>
            <a:ext cx="10691813" cy="41709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84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9368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0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516" y="611572"/>
            <a:ext cx="2154515" cy="186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タイトル 1"/>
          <p:cNvSpPr txBox="1">
            <a:spLocks/>
          </p:cNvSpPr>
          <p:nvPr/>
        </p:nvSpPr>
        <p:spPr>
          <a:xfrm>
            <a:off x="-1975291" y="611572"/>
            <a:ext cx="10889782" cy="944959"/>
          </a:xfrm>
          <a:prstGeom prst="rect">
            <a:avLst/>
          </a:prstGeom>
        </p:spPr>
        <p:txBody>
          <a:bodyPr lIns="75597" tIns="37798" rIns="75597" bIns="37798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559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50" spc="-248" dirty="0">
                <a:solidFill>
                  <a:schemeClr val="accent5">
                    <a:lumMod val="2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名物</a:t>
            </a:r>
            <a:r>
              <a:rPr kumimoji="1" lang="ja-JP" altLang="en-US" sz="2646" b="1" i="0" u="none" strike="noStrike" kern="1200" cap="none" spc="-248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～</a:t>
            </a:r>
            <a:r>
              <a:rPr kumimoji="1" lang="ja-JP" altLang="en-US" sz="2646" i="0" u="none" strike="noStrike" kern="1200" cap="none" spc="-248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ソースカツ</a:t>
            </a:r>
            <a:r>
              <a:rPr kumimoji="1" lang="ja-JP" altLang="en-US" sz="2646" b="1" i="0" u="none" strike="noStrike" kern="1200" cap="none" spc="-248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丼・</a:t>
            </a:r>
            <a:r>
              <a:rPr lang="ja-JP" altLang="en-US" sz="2646" b="1" spc="-248" dirty="0">
                <a:solidFill>
                  <a:schemeClr val="accent5">
                    <a:lumMod val="2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豊富な地酒</a:t>
            </a:r>
            <a:r>
              <a:rPr kumimoji="1" lang="ja-JP" altLang="en-US" sz="2646" b="1" i="0" u="none" strike="noStrike" kern="1200" cap="none" spc="-248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～</a:t>
            </a:r>
          </a:p>
        </p:txBody>
      </p:sp>
      <p:pic>
        <p:nvPicPr>
          <p:cNvPr id="9" name="コンテンツ プレースホルダー 4">
            <a:extLst>
              <a:ext uri="{FF2B5EF4-FFF2-40B4-BE49-F238E27FC236}">
                <a16:creationId xmlns:a16="http://schemas.microsoft.com/office/drawing/2014/main" id="{596228CB-5205-481F-A63F-D1FBF6790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008" y="2763837"/>
            <a:ext cx="6400376" cy="4795838"/>
          </a:xfrm>
        </p:spPr>
      </p:pic>
      <p:pic>
        <p:nvPicPr>
          <p:cNvPr id="16391" name="Picture 2" descr="http://b-1grandprixcom.azurewebsites.net/prev/02/root/b1gp06-07/img2/a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9" y="1488914"/>
            <a:ext cx="5413507" cy="386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タイトル 1">
            <a:extLst>
              <a:ext uri="{FF2B5EF4-FFF2-40B4-BE49-F238E27FC236}">
                <a16:creationId xmlns:a16="http://schemas.microsoft.com/office/drawing/2014/main" id="{9D65B3FC-592B-4D41-91CF-9E2B1B88E4B3}"/>
              </a:ext>
            </a:extLst>
          </p:cNvPr>
          <p:cNvSpPr txBox="1">
            <a:spLocks/>
          </p:cNvSpPr>
          <p:nvPr/>
        </p:nvSpPr>
        <p:spPr>
          <a:xfrm>
            <a:off x="567719" y="5759519"/>
            <a:ext cx="4919487" cy="944959"/>
          </a:xfrm>
          <a:prstGeom prst="rect">
            <a:avLst/>
          </a:prstGeom>
        </p:spPr>
        <p:txBody>
          <a:bodyPr lIns="75597" tIns="37798" rIns="75597" bIns="3779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7559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i="0" u="none" strike="noStrike" kern="1200" cap="none" spc="-248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日本酒、ウイスキー</a:t>
            </a:r>
            <a:endParaRPr kumimoji="1" lang="en-US" altLang="ja-JP" sz="2800" i="0" u="none" strike="noStrike" kern="1200" cap="none" spc="-248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marR="0" lvl="0" indent="0" defTabSz="7559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spc="-248" dirty="0">
                <a:solidFill>
                  <a:schemeClr val="accent5">
                    <a:lumMod val="2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ビール、ワイン</a:t>
            </a:r>
            <a:endParaRPr lang="en-US" altLang="ja-JP" sz="2800" spc="-248" dirty="0">
              <a:solidFill>
                <a:schemeClr val="accent5">
                  <a:lumMod val="25000"/>
                </a:schemeClr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marR="0" lvl="0" indent="0" defTabSz="7559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spc="-248" dirty="0">
                <a:solidFill>
                  <a:schemeClr val="accent5">
                    <a:lumMod val="2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クラフトジン</a:t>
            </a:r>
            <a:r>
              <a:rPr lang="en-US" altLang="ja-JP" sz="2800" spc="-248" dirty="0">
                <a:solidFill>
                  <a:schemeClr val="accent5">
                    <a:lumMod val="2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…</a:t>
            </a:r>
            <a:endParaRPr kumimoji="1" lang="ja-JP" altLang="en-US" sz="2800" i="0" u="none" strike="noStrike" kern="1200" cap="none" spc="-248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31C8DC8-3C8B-4965-BACC-9CF9105853FC}"/>
              </a:ext>
            </a:extLst>
          </p:cNvPr>
          <p:cNvSpPr/>
          <p:nvPr/>
        </p:nvSpPr>
        <p:spPr>
          <a:xfrm>
            <a:off x="0" y="0"/>
            <a:ext cx="10691813" cy="41709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84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1719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048" y="0"/>
            <a:ext cx="6302911" cy="630291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73"/>
          <a:stretch/>
        </p:blipFill>
        <p:spPr>
          <a:xfrm>
            <a:off x="4900732" y="3644776"/>
            <a:ext cx="6302911" cy="390500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0732" y="-459365"/>
            <a:ext cx="6156211" cy="4104141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934EDA80-E3CE-4997-9006-0895A5DAC41D}"/>
              </a:ext>
            </a:extLst>
          </p:cNvPr>
          <p:cNvSpPr txBox="1">
            <a:spLocks/>
          </p:cNvSpPr>
          <p:nvPr/>
        </p:nvSpPr>
        <p:spPr>
          <a:xfrm>
            <a:off x="-309679" y="6540649"/>
            <a:ext cx="5520090" cy="944959"/>
          </a:xfrm>
          <a:prstGeom prst="rect">
            <a:avLst/>
          </a:prstGeom>
        </p:spPr>
        <p:txBody>
          <a:bodyPr lIns="75597" tIns="37798" rIns="75597" bIns="37798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559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pc="-248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おいしい果物</a:t>
            </a:r>
            <a:endParaRPr kumimoji="1" lang="ja-JP" altLang="en-US" sz="2000" i="0" u="none" strike="noStrike" kern="1200" cap="none" spc="-248" normalizeH="0" baseline="0" noProof="0" dirty="0">
              <a:ln>
                <a:noFill/>
              </a:ln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107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507161" y="4956343"/>
            <a:ext cx="10741128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◆移住定住にむけた活動の折の宿泊費・賃料の　</a:t>
            </a:r>
            <a:br>
              <a:rPr lang="en-US" altLang="ja-JP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</a:b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一部を助成します。（１泊</a:t>
            </a:r>
            <a:r>
              <a:rPr lang="en-US" altLang="ja-JP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5,000</a:t>
            </a: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円まで）</a:t>
            </a:r>
            <a:endParaRPr lang="en-US" altLang="ja-JP" sz="28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>
              <a:spcBef>
                <a:spcPts val="1800"/>
              </a:spcBef>
            </a:pP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◆移住相談、体験会参加、住宅･仕事探しなどの際に　</a:t>
            </a:r>
            <a:br>
              <a:rPr lang="en-US" altLang="ja-JP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</a:b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 利用できます。（年間</a:t>
            </a:r>
            <a:r>
              <a:rPr lang="en-US" altLang="ja-JP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5</a:t>
            </a: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万円上限）</a:t>
            </a:r>
          </a:p>
        </p:txBody>
      </p:sp>
      <p:pic>
        <p:nvPicPr>
          <p:cNvPr id="8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392" y="1683445"/>
            <a:ext cx="4406879" cy="286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25" y="1701640"/>
            <a:ext cx="4406879" cy="2871536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-674090" y="641178"/>
            <a:ext cx="121853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8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お試し滞在事業</a:t>
            </a:r>
            <a:endParaRPr lang="en-US" altLang="ja-JP" sz="4800" b="1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685D0FD-6B71-491E-A1B1-3243ABC3DE0C}"/>
              </a:ext>
            </a:extLst>
          </p:cNvPr>
          <p:cNvSpPr/>
          <p:nvPr/>
        </p:nvSpPr>
        <p:spPr>
          <a:xfrm>
            <a:off x="0" y="0"/>
            <a:ext cx="10691813" cy="41709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84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6922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2460</TotalTime>
  <Words>277</Words>
  <Application>Microsoft Office PowerPoint</Application>
  <PresentationFormat>ユーザー設定</PresentationFormat>
  <Paragraphs>58</Paragraphs>
  <Slides>24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5" baseType="lpstr">
      <vt:lpstr>HGP創英角ｺﾞｼｯｸUB</vt:lpstr>
      <vt:lpstr>Meiryo UI</vt:lpstr>
      <vt:lpstr>ＭＳ Ｐゴシック</vt:lpstr>
      <vt:lpstr>UD デジタル 教科書体 NP-R</vt:lpstr>
      <vt:lpstr>游ゴシック</vt:lpstr>
      <vt:lpstr>游ゴシック Light</vt:lpstr>
      <vt:lpstr>Arial</vt:lpstr>
      <vt:lpstr>Calibri</vt:lpstr>
      <vt:lpstr>Calibri Light</vt:lpstr>
      <vt:lpstr>Wingdings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Administrator</dc:creator>
  <cp:lastModifiedBy>松崎　しのぶ</cp:lastModifiedBy>
  <cp:revision>169</cp:revision>
  <cp:lastPrinted>2023-06-15T08:04:57Z</cp:lastPrinted>
  <dcterms:created xsi:type="dcterms:W3CDTF">2020-07-02T04:41:07Z</dcterms:created>
  <dcterms:modified xsi:type="dcterms:W3CDTF">2024-01-10T05:36:08Z</dcterms:modified>
</cp:coreProperties>
</file>